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6858000" cy="9144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80" d="100"/>
          <a:sy n="80" d="100"/>
        </p:scale>
        <p:origin x="-3366" y="-180"/>
      </p:cViewPr>
      <p:guideLst>
        <p:guide orient="horz" pos="2880"/>
        <p:guide pos="216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2840568"/>
            <a:ext cx="5829300" cy="1960033"/>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2020/6/13</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2020/6/13</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972050" y="366185"/>
            <a:ext cx="1543050" cy="7802033"/>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342900" y="366185"/>
            <a:ext cx="4514850" cy="7802033"/>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2020/6/13</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2020/6/13</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5875867"/>
            <a:ext cx="5829300" cy="1816100"/>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2020/6/13</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34290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348615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t>2020/6/13</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E90ED720-0104-4369-84BC-D37694168613}" type="datetimeFigureOut">
              <a:rPr kumimoji="1" lang="ja-JP" altLang="en-US" smtClean="0"/>
              <a:t>2020/6/13</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E90ED720-0104-4369-84BC-D37694168613}" type="datetimeFigureOut">
              <a:rPr kumimoji="1" lang="ja-JP" altLang="en-US" smtClean="0"/>
              <a:t>2020/6/13</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E90ED720-0104-4369-84BC-D37694168613}" type="datetimeFigureOut">
              <a:rPr kumimoji="1" lang="ja-JP" altLang="en-US" smtClean="0"/>
              <a:t>2020/6/13</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64067"/>
            <a:ext cx="2256235" cy="154940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t>2020/6/13</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400800"/>
            <a:ext cx="4114800" cy="755651"/>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t>2020/6/13</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E90ED720-0104-4369-84BC-D37694168613}" type="datetimeFigureOut">
              <a:rPr kumimoji="1" lang="ja-JP" altLang="en-US" smtClean="0"/>
              <a:t>2020/6/13</a:t>
            </a:fld>
            <a:endParaRPr kumimoji="1" lang="ja-JP" altLang="en-US"/>
          </a:p>
        </p:txBody>
      </p:sp>
      <p:sp>
        <p:nvSpPr>
          <p:cNvPr id="5" name="フッター プレースホルダ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D2D8002D-B5B0-4BAC-B1F6-782DDCCE6D9C}" type="slidenum">
              <a:rPr kumimoji="1" lang="ja-JP" altLang="en-US" smtClean="0"/>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角丸四角形 3"/>
          <p:cNvSpPr/>
          <p:nvPr/>
        </p:nvSpPr>
        <p:spPr>
          <a:xfrm>
            <a:off x="116632" y="107504"/>
            <a:ext cx="6624736" cy="8928992"/>
          </a:xfrm>
          <a:prstGeom prst="roundRect">
            <a:avLst>
              <a:gd name="adj" fmla="val 4590"/>
            </a:avLst>
          </a:prstGeom>
          <a:noFill/>
          <a:ln w="762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角丸四角形 5"/>
          <p:cNvSpPr/>
          <p:nvPr/>
        </p:nvSpPr>
        <p:spPr>
          <a:xfrm>
            <a:off x="116632" y="107504"/>
            <a:ext cx="6624736" cy="1368152"/>
          </a:xfrm>
          <a:prstGeom prst="roundRect">
            <a:avLst>
              <a:gd name="adj" fmla="val 15343"/>
            </a:avLst>
          </a:prstGeom>
          <a:solidFill>
            <a:schemeClr val="accent6"/>
          </a:solidFill>
          <a:ln w="762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正方形/長方形 6"/>
          <p:cNvSpPr/>
          <p:nvPr/>
        </p:nvSpPr>
        <p:spPr>
          <a:xfrm>
            <a:off x="116632" y="1259632"/>
            <a:ext cx="6624736" cy="432048"/>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テキスト ボックス 4"/>
          <p:cNvSpPr txBox="1"/>
          <p:nvPr/>
        </p:nvSpPr>
        <p:spPr>
          <a:xfrm>
            <a:off x="260648" y="107504"/>
            <a:ext cx="6336704" cy="576064"/>
          </a:xfrm>
          <a:prstGeom prst="rect">
            <a:avLst/>
          </a:prstGeom>
          <a:solidFill>
            <a:schemeClr val="accent6"/>
          </a:solidFill>
        </p:spPr>
        <p:txBody>
          <a:bodyPr wrap="square" rtlCol="0" anchor="ctr" anchorCtr="0">
            <a:noAutofit/>
          </a:bodyPr>
          <a:lstStyle/>
          <a:p>
            <a:pPr algn="ctr"/>
            <a:r>
              <a:rPr kumimoji="1" lang="ja-JP" altLang="en-US" sz="2800" dirty="0" smtClean="0">
                <a:latin typeface="HGS明朝B" panose="02020800000000000000" pitchFamily="18" charset="-128"/>
                <a:ea typeface="HGS明朝B" panose="02020800000000000000" pitchFamily="18" charset="-128"/>
              </a:rPr>
              <a:t>「新北海道スタイル」安心宣言</a:t>
            </a:r>
            <a:endParaRPr kumimoji="1" lang="ja-JP" altLang="en-US" sz="2800" dirty="0">
              <a:latin typeface="HGS明朝B" panose="02020800000000000000" pitchFamily="18" charset="-128"/>
              <a:ea typeface="HGS明朝B" panose="02020800000000000000" pitchFamily="18" charset="-128"/>
            </a:endParaRPr>
          </a:p>
        </p:txBody>
      </p:sp>
      <p:sp>
        <p:nvSpPr>
          <p:cNvPr id="8" name="テキスト ボックス 7"/>
          <p:cNvSpPr txBox="1"/>
          <p:nvPr/>
        </p:nvSpPr>
        <p:spPr>
          <a:xfrm>
            <a:off x="260648" y="683568"/>
            <a:ext cx="6336704" cy="978729"/>
          </a:xfrm>
          <a:prstGeom prst="rect">
            <a:avLst/>
          </a:prstGeom>
          <a:solidFill>
            <a:schemeClr val="accent6"/>
          </a:solidFill>
        </p:spPr>
        <p:txBody>
          <a:bodyPr wrap="square" rtlCol="0">
            <a:spAutoFit/>
          </a:bodyPr>
          <a:lstStyle/>
          <a:p>
            <a:pPr algn="ctr">
              <a:lnSpc>
                <a:spcPct val="120000"/>
              </a:lnSpc>
            </a:pPr>
            <a:r>
              <a:rPr kumimoji="1" lang="ja-JP" altLang="en-US" sz="1600" b="1" dirty="0" smtClean="0">
                <a:solidFill>
                  <a:schemeClr val="bg1"/>
                </a:solidFill>
                <a:latin typeface="游ゴシック Medium" panose="020B0500000000000000" pitchFamily="50" charset="-128"/>
                <a:ea typeface="游ゴシック Medium" panose="020B0500000000000000" pitchFamily="50" charset="-128"/>
                <a:cs typeface="Meiryo UI" panose="020B0604030504040204" pitchFamily="50" charset="-128"/>
              </a:rPr>
              <a:t>私たち</a:t>
            </a:r>
            <a:r>
              <a:rPr kumimoji="1" lang="en-US" altLang="ja-JP" sz="1600" b="1" dirty="0" smtClean="0">
                <a:solidFill>
                  <a:schemeClr val="bg1"/>
                </a:solidFill>
                <a:latin typeface="游ゴシック Medium" panose="020B0500000000000000" pitchFamily="50" charset="-128"/>
                <a:ea typeface="游ゴシック Medium" panose="020B0500000000000000" pitchFamily="50" charset="-128"/>
                <a:cs typeface="Meiryo UI" panose="020B0604030504040204" pitchFamily="50" charset="-128"/>
              </a:rPr>
              <a:t>《</a:t>
            </a:r>
            <a:r>
              <a:rPr kumimoji="1" lang="ja-JP" altLang="en-US" sz="1600" b="1" dirty="0" smtClean="0">
                <a:solidFill>
                  <a:schemeClr val="bg1"/>
                </a:solidFill>
                <a:latin typeface="游ゴシック Medium" panose="020B0500000000000000" pitchFamily="50" charset="-128"/>
                <a:ea typeface="游ゴシック Medium" panose="020B0500000000000000" pitchFamily="50" charset="-128"/>
                <a:cs typeface="Meiryo UI" panose="020B0604030504040204" pitchFamily="50" charset="-128"/>
              </a:rPr>
              <a:t>北海道知事認定アウトドアガイド</a:t>
            </a:r>
            <a:r>
              <a:rPr kumimoji="1" lang="en-US" altLang="ja-JP" sz="1600" b="1" dirty="0" smtClean="0">
                <a:solidFill>
                  <a:schemeClr val="bg1"/>
                </a:solidFill>
                <a:latin typeface="游ゴシック Medium" panose="020B0500000000000000" pitchFamily="50" charset="-128"/>
                <a:ea typeface="游ゴシック Medium" panose="020B0500000000000000" pitchFamily="50" charset="-128"/>
                <a:cs typeface="Meiryo UI" panose="020B0604030504040204" pitchFamily="50" charset="-128"/>
              </a:rPr>
              <a:t>》</a:t>
            </a:r>
            <a:r>
              <a:rPr kumimoji="1" lang="ja-JP" altLang="en-US" sz="1600" b="1" dirty="0" smtClean="0">
                <a:solidFill>
                  <a:schemeClr val="bg1"/>
                </a:solidFill>
                <a:latin typeface="游ゴシック Medium" panose="020B0500000000000000" pitchFamily="50" charset="-128"/>
                <a:ea typeface="游ゴシック Medium" panose="020B0500000000000000" pitchFamily="50" charset="-128"/>
                <a:cs typeface="Meiryo UI" panose="020B0604030504040204" pitchFamily="50" charset="-128"/>
              </a:rPr>
              <a:t>は</a:t>
            </a:r>
            <a:endParaRPr kumimoji="1" lang="en-US" altLang="ja-JP" sz="1600" b="1" dirty="0" smtClean="0">
              <a:solidFill>
                <a:schemeClr val="bg1"/>
              </a:solidFill>
              <a:latin typeface="游ゴシック Medium" panose="020B0500000000000000" pitchFamily="50" charset="-128"/>
              <a:ea typeface="游ゴシック Medium" panose="020B0500000000000000" pitchFamily="50" charset="-128"/>
              <a:cs typeface="Meiryo UI" panose="020B0604030504040204" pitchFamily="50" charset="-128"/>
            </a:endParaRPr>
          </a:p>
          <a:p>
            <a:pPr algn="ctr">
              <a:lnSpc>
                <a:spcPct val="120000"/>
              </a:lnSpc>
            </a:pPr>
            <a:r>
              <a:rPr lang="ja-JP" altLang="en-US" sz="1600" b="1" dirty="0">
                <a:solidFill>
                  <a:schemeClr val="bg1"/>
                </a:solidFill>
                <a:latin typeface="游ゴシック Medium" panose="020B0500000000000000" pitchFamily="50" charset="-128"/>
                <a:ea typeface="游ゴシック Medium" panose="020B0500000000000000" pitchFamily="50" charset="-128"/>
                <a:cs typeface="Meiryo UI" panose="020B0604030504040204" pitchFamily="50" charset="-128"/>
              </a:rPr>
              <a:t>新型</a:t>
            </a:r>
            <a:r>
              <a:rPr lang="ja-JP" altLang="en-US" sz="1600" b="1" dirty="0" smtClean="0">
                <a:solidFill>
                  <a:schemeClr val="bg1"/>
                </a:solidFill>
                <a:latin typeface="游ゴシック Medium" panose="020B0500000000000000" pitchFamily="50" charset="-128"/>
                <a:ea typeface="游ゴシック Medium" panose="020B0500000000000000" pitchFamily="50" charset="-128"/>
                <a:cs typeface="Meiryo UI" panose="020B0604030504040204" pitchFamily="50" charset="-128"/>
              </a:rPr>
              <a:t>コロナウイルス感染症の拡大防止のため</a:t>
            </a:r>
            <a:endParaRPr lang="en-US" altLang="ja-JP" sz="1600" b="1" dirty="0" smtClean="0">
              <a:solidFill>
                <a:schemeClr val="bg1"/>
              </a:solidFill>
              <a:latin typeface="游ゴシック Medium" panose="020B0500000000000000" pitchFamily="50" charset="-128"/>
              <a:ea typeface="游ゴシック Medium" panose="020B0500000000000000" pitchFamily="50" charset="-128"/>
              <a:cs typeface="Meiryo UI" panose="020B0604030504040204" pitchFamily="50" charset="-128"/>
            </a:endParaRPr>
          </a:p>
          <a:p>
            <a:pPr algn="ctr">
              <a:lnSpc>
                <a:spcPct val="120000"/>
              </a:lnSpc>
            </a:pPr>
            <a:r>
              <a:rPr kumimoji="1" lang="en-US" altLang="ja-JP" sz="1600" b="1" dirty="0" smtClean="0">
                <a:solidFill>
                  <a:schemeClr val="bg1"/>
                </a:solidFill>
                <a:latin typeface="游ゴシック Medium" panose="020B0500000000000000" pitchFamily="50" charset="-128"/>
                <a:ea typeface="游ゴシック Medium" panose="020B0500000000000000" pitchFamily="50" charset="-128"/>
                <a:cs typeface="Meiryo UI" panose="020B0604030504040204" pitchFamily="50" charset="-128"/>
              </a:rPr>
              <a:t>《</a:t>
            </a:r>
            <a:r>
              <a:rPr kumimoji="1" lang="ja-JP" altLang="en-US" sz="1600" b="1" dirty="0" smtClean="0">
                <a:solidFill>
                  <a:schemeClr val="bg1"/>
                </a:solidFill>
                <a:latin typeface="游ゴシック Medium" panose="020B0500000000000000" pitchFamily="50" charset="-128"/>
                <a:ea typeface="游ゴシック Medium" panose="020B0500000000000000" pitchFamily="50" charset="-128"/>
                <a:cs typeface="Meiryo UI" panose="020B0604030504040204" pitchFamily="50" charset="-128"/>
              </a:rPr>
              <a:t>５つのポイント</a:t>
            </a:r>
            <a:r>
              <a:rPr kumimoji="1" lang="en-US" altLang="ja-JP" sz="1600" b="1" dirty="0" smtClean="0">
                <a:solidFill>
                  <a:schemeClr val="bg1"/>
                </a:solidFill>
                <a:latin typeface="游ゴシック Medium" panose="020B0500000000000000" pitchFamily="50" charset="-128"/>
                <a:ea typeface="游ゴシック Medium" panose="020B0500000000000000" pitchFamily="50" charset="-128"/>
                <a:cs typeface="Meiryo UI" panose="020B0604030504040204" pitchFamily="50" charset="-128"/>
              </a:rPr>
              <a:t>》</a:t>
            </a:r>
            <a:r>
              <a:rPr kumimoji="1" lang="ja-JP" altLang="en-US" sz="1600" b="1" dirty="0" smtClean="0">
                <a:solidFill>
                  <a:schemeClr val="bg1"/>
                </a:solidFill>
                <a:latin typeface="游ゴシック Medium" panose="020B0500000000000000" pitchFamily="50" charset="-128"/>
                <a:ea typeface="游ゴシック Medium" panose="020B0500000000000000" pitchFamily="50" charset="-128"/>
                <a:cs typeface="Meiryo UI" panose="020B0604030504040204" pitchFamily="50" charset="-128"/>
              </a:rPr>
              <a:t>を実践いたします</a:t>
            </a:r>
            <a:endParaRPr kumimoji="1" lang="ja-JP" altLang="en-US" sz="1600" b="1" dirty="0">
              <a:solidFill>
                <a:schemeClr val="bg1"/>
              </a:solidFill>
              <a:latin typeface="游ゴシック Medium" panose="020B0500000000000000" pitchFamily="50" charset="-128"/>
              <a:ea typeface="游ゴシック Medium" panose="020B0500000000000000" pitchFamily="50" charset="-128"/>
              <a:cs typeface="Meiryo UI" panose="020B0604030504040204" pitchFamily="50" charset="-128"/>
            </a:endParaRPr>
          </a:p>
        </p:txBody>
      </p:sp>
      <p:sp>
        <p:nvSpPr>
          <p:cNvPr id="9" name="テキスト ボックス 8"/>
          <p:cNvSpPr txBox="1"/>
          <p:nvPr/>
        </p:nvSpPr>
        <p:spPr>
          <a:xfrm>
            <a:off x="260648" y="1907704"/>
            <a:ext cx="6336704" cy="424732"/>
          </a:xfrm>
          <a:prstGeom prst="rect">
            <a:avLst/>
          </a:prstGeom>
          <a:noFill/>
        </p:spPr>
        <p:txBody>
          <a:bodyPr wrap="square" rtlCol="0">
            <a:spAutoFit/>
          </a:bodyPr>
          <a:lstStyle/>
          <a:p>
            <a:pPr>
              <a:lnSpc>
                <a:spcPct val="120000"/>
              </a:lnSpc>
            </a:pPr>
            <a:r>
              <a:rPr kumimoji="1" lang="ja-JP" altLang="en-US" b="1" dirty="0" smtClean="0">
                <a:solidFill>
                  <a:schemeClr val="accent6"/>
                </a:solidFill>
                <a:latin typeface="游ゴシック Medium" panose="020B0500000000000000" pitchFamily="50" charset="-128"/>
                <a:ea typeface="游ゴシック Medium" panose="020B0500000000000000" pitchFamily="50" charset="-128"/>
              </a:rPr>
              <a:t>● 自己の体調管理</a:t>
            </a:r>
            <a:endParaRPr kumimoji="1" lang="ja-JP" altLang="en-US" b="1" dirty="0">
              <a:solidFill>
                <a:schemeClr val="accent6"/>
              </a:solidFill>
              <a:latin typeface="游ゴシック Medium" panose="020B0500000000000000" pitchFamily="50" charset="-128"/>
              <a:ea typeface="游ゴシック Medium" panose="020B0500000000000000" pitchFamily="50" charset="-128"/>
            </a:endParaRPr>
          </a:p>
        </p:txBody>
      </p:sp>
      <p:sp>
        <p:nvSpPr>
          <p:cNvPr id="10" name="テキスト ボックス 9"/>
          <p:cNvSpPr txBox="1"/>
          <p:nvPr/>
        </p:nvSpPr>
        <p:spPr>
          <a:xfrm>
            <a:off x="260648" y="2247699"/>
            <a:ext cx="5112568" cy="535531"/>
          </a:xfrm>
          <a:prstGeom prst="rect">
            <a:avLst/>
          </a:prstGeom>
          <a:noFill/>
        </p:spPr>
        <p:txBody>
          <a:bodyPr wrap="square" rtlCol="0">
            <a:spAutoFit/>
          </a:bodyPr>
          <a:lstStyle/>
          <a:p>
            <a:pPr>
              <a:lnSpc>
                <a:spcPct val="120000"/>
              </a:lnSpc>
            </a:pPr>
            <a:r>
              <a:rPr kumimoji="1" lang="ja-JP" altLang="en-US" sz="1200" dirty="0" smtClean="0">
                <a:latin typeface="游ゴシック Medium" panose="020B0500000000000000" pitchFamily="50" charset="-128"/>
                <a:ea typeface="游ゴシック Medium" panose="020B0500000000000000" pitchFamily="50" charset="-128"/>
              </a:rPr>
              <a:t>我々は日常生活においてマスク着用や手洗いに取り組むとともに、</a:t>
            </a:r>
            <a:r>
              <a:rPr lang="ja-JP" altLang="en-US" sz="1200" dirty="0" smtClean="0">
                <a:latin typeface="游ゴシック Medium" panose="020B0500000000000000" pitchFamily="50" charset="-128"/>
                <a:ea typeface="游ゴシック Medium" panose="020B0500000000000000" pitchFamily="50" charset="-128"/>
              </a:rPr>
              <a:t>毎朝の検温等徹底した体調管理に努め、万全の態勢で顧客を受け入れます。</a:t>
            </a:r>
            <a:endParaRPr kumimoji="1" lang="ja-JP" altLang="en-US" sz="1200" dirty="0">
              <a:latin typeface="游ゴシック Medium" panose="020B0500000000000000" pitchFamily="50" charset="-128"/>
              <a:ea typeface="游ゴシック Medium" panose="020B0500000000000000" pitchFamily="50" charset="-128"/>
            </a:endParaRPr>
          </a:p>
        </p:txBody>
      </p:sp>
      <p:sp>
        <p:nvSpPr>
          <p:cNvPr id="11" name="テキスト ボックス 10"/>
          <p:cNvSpPr txBox="1"/>
          <p:nvPr/>
        </p:nvSpPr>
        <p:spPr>
          <a:xfrm>
            <a:off x="260648" y="2867821"/>
            <a:ext cx="6336704" cy="405560"/>
          </a:xfrm>
          <a:prstGeom prst="rect">
            <a:avLst/>
          </a:prstGeom>
          <a:noFill/>
        </p:spPr>
        <p:txBody>
          <a:bodyPr wrap="square" rtlCol="0">
            <a:spAutoFit/>
          </a:bodyPr>
          <a:lstStyle/>
          <a:p>
            <a:pPr>
              <a:lnSpc>
                <a:spcPct val="120000"/>
              </a:lnSpc>
            </a:pPr>
            <a:r>
              <a:rPr kumimoji="1" lang="ja-JP" altLang="en-US" b="1" dirty="0" smtClean="0">
                <a:solidFill>
                  <a:schemeClr val="accent6"/>
                </a:solidFill>
                <a:latin typeface="游ゴシック Medium" panose="020B0500000000000000" pitchFamily="50" charset="-128"/>
                <a:ea typeface="游ゴシック Medium" panose="020B0500000000000000" pitchFamily="50" charset="-128"/>
              </a:rPr>
              <a:t>● 顧客の体調管理</a:t>
            </a:r>
            <a:endParaRPr kumimoji="1" lang="ja-JP" altLang="en-US" b="1" dirty="0">
              <a:solidFill>
                <a:schemeClr val="accent6"/>
              </a:solidFill>
              <a:latin typeface="游ゴシック Medium" panose="020B0500000000000000" pitchFamily="50" charset="-128"/>
              <a:ea typeface="游ゴシック Medium" panose="020B0500000000000000" pitchFamily="50" charset="-128"/>
            </a:endParaRPr>
          </a:p>
        </p:txBody>
      </p:sp>
      <p:sp>
        <p:nvSpPr>
          <p:cNvPr id="12" name="テキスト ボックス 11"/>
          <p:cNvSpPr txBox="1"/>
          <p:nvPr/>
        </p:nvSpPr>
        <p:spPr>
          <a:xfrm>
            <a:off x="260648" y="3207816"/>
            <a:ext cx="5112568" cy="978729"/>
          </a:xfrm>
          <a:prstGeom prst="rect">
            <a:avLst/>
          </a:prstGeom>
          <a:noFill/>
        </p:spPr>
        <p:txBody>
          <a:bodyPr wrap="square" rtlCol="0">
            <a:spAutoFit/>
          </a:bodyPr>
          <a:lstStyle/>
          <a:p>
            <a:pPr>
              <a:lnSpc>
                <a:spcPct val="120000"/>
              </a:lnSpc>
            </a:pPr>
            <a:r>
              <a:rPr lang="ja-JP" altLang="en-US" sz="1200" dirty="0" smtClean="0">
                <a:latin typeface="游ゴシック Medium" panose="020B0500000000000000" pitchFamily="50" charset="-128"/>
                <a:ea typeface="游ゴシック Medium" panose="020B0500000000000000" pitchFamily="50" charset="-128"/>
              </a:rPr>
              <a:t>我々はソーシャルディスタンスや咳エチケットを順守し、顧客</a:t>
            </a:r>
            <a:r>
              <a:rPr lang="ja-JP" altLang="en-US" sz="1200" dirty="0">
                <a:latin typeface="游ゴシック Medium" panose="020B0500000000000000" pitchFamily="50" charset="-128"/>
                <a:ea typeface="游ゴシック Medium" panose="020B0500000000000000" pitchFamily="50" charset="-128"/>
              </a:rPr>
              <a:t>に対しても「新北海道スタイル」を</a:t>
            </a:r>
            <a:r>
              <a:rPr lang="ja-JP" altLang="en-US" sz="1200" dirty="0" smtClean="0">
                <a:latin typeface="游ゴシック Medium" panose="020B0500000000000000" pitchFamily="50" charset="-128"/>
                <a:ea typeface="游ゴシック Medium" panose="020B0500000000000000" pitchFamily="50" charset="-128"/>
              </a:rPr>
              <a:t>呼びかけます。顧客</a:t>
            </a:r>
            <a:r>
              <a:rPr lang="ja-JP" altLang="en-US" sz="1200" dirty="0">
                <a:latin typeface="游ゴシック Medium" panose="020B0500000000000000" pitchFamily="50" charset="-128"/>
                <a:ea typeface="游ゴシック Medium" panose="020B0500000000000000" pitchFamily="50" charset="-128"/>
              </a:rPr>
              <a:t>の検温など体調チェックを徹底</a:t>
            </a:r>
            <a:r>
              <a:rPr lang="ja-JP" altLang="en-US" sz="1200" dirty="0" smtClean="0">
                <a:latin typeface="游ゴシック Medium" panose="020B0500000000000000" pitchFamily="50" charset="-128"/>
                <a:ea typeface="游ゴシック Medium" panose="020B0500000000000000" pitchFamily="50" charset="-128"/>
              </a:rPr>
              <a:t>し、不調</a:t>
            </a:r>
            <a:r>
              <a:rPr lang="ja-JP" altLang="en-US" sz="1200" dirty="0">
                <a:latin typeface="游ゴシック Medium" panose="020B0500000000000000" pitchFamily="50" charset="-128"/>
                <a:ea typeface="游ゴシック Medium" panose="020B0500000000000000" pitchFamily="50" charset="-128"/>
              </a:rPr>
              <a:t>と判断した場合は</a:t>
            </a:r>
            <a:r>
              <a:rPr lang="ja-JP" altLang="en-US" sz="1200" dirty="0" smtClean="0">
                <a:latin typeface="游ゴシック Medium" panose="020B0500000000000000" pitchFamily="50" charset="-128"/>
                <a:ea typeface="游ゴシック Medium" panose="020B0500000000000000" pitchFamily="50" charset="-128"/>
              </a:rPr>
              <a:t>中止。ガイディング後</a:t>
            </a:r>
            <a:r>
              <a:rPr lang="ja-JP" altLang="en-US" sz="1200" dirty="0">
                <a:latin typeface="游ゴシック Medium" panose="020B0500000000000000" pitchFamily="50" charset="-128"/>
                <a:ea typeface="游ゴシック Medium" panose="020B0500000000000000" pitchFamily="50" charset="-128"/>
              </a:rPr>
              <a:t>の手洗い等も徹底</a:t>
            </a:r>
            <a:r>
              <a:rPr lang="ja-JP" altLang="en-US" sz="1200" dirty="0" smtClean="0">
                <a:latin typeface="游ゴシック Medium" panose="020B0500000000000000" pitchFamily="50" charset="-128"/>
                <a:ea typeface="游ゴシック Medium" panose="020B0500000000000000" pitchFamily="50" charset="-128"/>
              </a:rPr>
              <a:t>し、顧客</a:t>
            </a:r>
            <a:r>
              <a:rPr lang="ja-JP" altLang="en-US" sz="1200" dirty="0">
                <a:latin typeface="游ゴシック Medium" panose="020B0500000000000000" pitchFamily="50" charset="-128"/>
                <a:ea typeface="游ゴシック Medium" panose="020B0500000000000000" pitchFamily="50" charset="-128"/>
              </a:rPr>
              <a:t>の</a:t>
            </a:r>
            <a:r>
              <a:rPr lang="ja-JP" altLang="en-US" sz="1200" dirty="0" smtClean="0">
                <a:latin typeface="游ゴシック Medium" panose="020B0500000000000000" pitchFamily="50" charset="-128"/>
                <a:ea typeface="游ゴシック Medium" panose="020B0500000000000000" pitchFamily="50" charset="-128"/>
              </a:rPr>
              <a:t>体調管理を行います。</a:t>
            </a:r>
            <a:endParaRPr kumimoji="1" lang="ja-JP" altLang="en-US" sz="1200" dirty="0">
              <a:latin typeface="游ゴシック Medium" panose="020B0500000000000000" pitchFamily="50" charset="-128"/>
              <a:ea typeface="游ゴシック Medium" panose="020B0500000000000000" pitchFamily="50" charset="-128"/>
            </a:endParaRPr>
          </a:p>
        </p:txBody>
      </p:sp>
      <p:sp>
        <p:nvSpPr>
          <p:cNvPr id="13" name="テキスト ボックス 12"/>
          <p:cNvSpPr txBox="1"/>
          <p:nvPr/>
        </p:nvSpPr>
        <p:spPr>
          <a:xfrm>
            <a:off x="260648" y="4255125"/>
            <a:ext cx="6336704" cy="424732"/>
          </a:xfrm>
          <a:prstGeom prst="rect">
            <a:avLst/>
          </a:prstGeom>
          <a:noFill/>
        </p:spPr>
        <p:txBody>
          <a:bodyPr wrap="square" rtlCol="0">
            <a:spAutoFit/>
          </a:bodyPr>
          <a:lstStyle/>
          <a:p>
            <a:pPr>
              <a:lnSpc>
                <a:spcPct val="120000"/>
              </a:lnSpc>
            </a:pPr>
            <a:r>
              <a:rPr kumimoji="1" lang="ja-JP" altLang="en-US" b="1" dirty="0" smtClean="0">
                <a:solidFill>
                  <a:schemeClr val="accent6"/>
                </a:solidFill>
                <a:latin typeface="游ゴシック Medium" panose="020B0500000000000000" pitchFamily="50" charset="-128"/>
                <a:ea typeface="游ゴシック Medium" panose="020B0500000000000000" pitchFamily="50" charset="-128"/>
              </a:rPr>
              <a:t>● 人と人の接触機会の軽減</a:t>
            </a:r>
            <a:endParaRPr kumimoji="1" lang="ja-JP" altLang="en-US" b="1" dirty="0">
              <a:solidFill>
                <a:schemeClr val="accent6"/>
              </a:solidFill>
              <a:latin typeface="游ゴシック Medium" panose="020B0500000000000000" pitchFamily="50" charset="-128"/>
              <a:ea typeface="游ゴシック Medium" panose="020B0500000000000000" pitchFamily="50" charset="-128"/>
            </a:endParaRPr>
          </a:p>
        </p:txBody>
      </p:sp>
      <p:sp>
        <p:nvSpPr>
          <p:cNvPr id="14" name="テキスト ボックス 13"/>
          <p:cNvSpPr txBox="1"/>
          <p:nvPr/>
        </p:nvSpPr>
        <p:spPr>
          <a:xfrm>
            <a:off x="260648" y="4595120"/>
            <a:ext cx="5112568" cy="978729"/>
          </a:xfrm>
          <a:prstGeom prst="rect">
            <a:avLst/>
          </a:prstGeom>
          <a:noFill/>
        </p:spPr>
        <p:txBody>
          <a:bodyPr wrap="square" rtlCol="0">
            <a:spAutoFit/>
          </a:bodyPr>
          <a:lstStyle/>
          <a:p>
            <a:pPr>
              <a:lnSpc>
                <a:spcPct val="120000"/>
              </a:lnSpc>
            </a:pPr>
            <a:r>
              <a:rPr lang="ja-JP" altLang="en-US" sz="1200" dirty="0">
                <a:latin typeface="游ゴシック Medium" panose="020B0500000000000000" pitchFamily="50" charset="-128"/>
                <a:ea typeface="游ゴシック Medium" panose="020B0500000000000000" pitchFamily="50" charset="-128"/>
              </a:rPr>
              <a:t>我々はガイディング中も</a:t>
            </a:r>
            <a:r>
              <a:rPr lang="ja-JP" altLang="en-US" sz="1200" dirty="0" smtClean="0">
                <a:latin typeface="游ゴシック Medium" panose="020B0500000000000000" pitchFamily="50" charset="-128"/>
                <a:ea typeface="游ゴシック Medium" panose="020B0500000000000000" pitchFamily="50" charset="-128"/>
              </a:rPr>
              <a:t>ソーシャルディスタンスおよびマスク</a:t>
            </a:r>
            <a:r>
              <a:rPr lang="ja-JP" altLang="en-US" sz="1200" dirty="0">
                <a:latin typeface="游ゴシック Medium" panose="020B0500000000000000" pitchFamily="50" charset="-128"/>
                <a:ea typeface="游ゴシック Medium" panose="020B0500000000000000" pitchFamily="50" charset="-128"/>
              </a:rPr>
              <a:t>の着用を義務化</a:t>
            </a:r>
            <a:r>
              <a:rPr lang="ja-JP" altLang="en-US" sz="1200" dirty="0" smtClean="0">
                <a:latin typeface="游ゴシック Medium" panose="020B0500000000000000" pitchFamily="50" charset="-128"/>
                <a:ea typeface="游ゴシック Medium" panose="020B0500000000000000" pitchFamily="50" charset="-128"/>
              </a:rPr>
              <a:t>し、参加</a:t>
            </a:r>
            <a:r>
              <a:rPr lang="ja-JP" altLang="en-US" sz="1200" dirty="0">
                <a:latin typeface="游ゴシック Medium" panose="020B0500000000000000" pitchFamily="50" charset="-128"/>
                <a:ea typeface="游ゴシック Medium" panose="020B0500000000000000" pitchFamily="50" charset="-128"/>
              </a:rPr>
              <a:t>人数を少数に</a:t>
            </a:r>
            <a:r>
              <a:rPr lang="ja-JP" altLang="en-US" sz="1200" dirty="0" smtClean="0">
                <a:latin typeface="游ゴシック Medium" panose="020B0500000000000000" pitchFamily="50" charset="-128"/>
                <a:ea typeface="游ゴシック Medium" panose="020B0500000000000000" pitchFamily="50" charset="-128"/>
              </a:rPr>
              <a:t>設定します。ただしガイド</a:t>
            </a:r>
            <a:r>
              <a:rPr lang="ja-JP" altLang="en-US" sz="1200" dirty="0">
                <a:latin typeface="游ゴシック Medium" panose="020B0500000000000000" pitchFamily="50" charset="-128"/>
                <a:ea typeface="游ゴシック Medium" panose="020B0500000000000000" pitchFamily="50" charset="-128"/>
              </a:rPr>
              <a:t>と</a:t>
            </a:r>
            <a:r>
              <a:rPr lang="ja-JP" altLang="en-US" sz="1200" dirty="0" smtClean="0">
                <a:latin typeface="游ゴシック Medium" panose="020B0500000000000000" pitchFamily="50" charset="-128"/>
                <a:ea typeface="游ゴシック Medium" panose="020B0500000000000000" pitchFamily="50" charset="-128"/>
              </a:rPr>
              <a:t>顧客、</a:t>
            </a:r>
            <a:r>
              <a:rPr lang="ja-JP" altLang="en-US" sz="1200" dirty="0">
                <a:latin typeface="游ゴシック Medium" panose="020B0500000000000000" pitchFamily="50" charset="-128"/>
                <a:ea typeface="游ゴシック Medium" panose="020B0500000000000000" pitchFamily="50" charset="-128"/>
              </a:rPr>
              <a:t>顧客同士の距離が</a:t>
            </a:r>
            <a:r>
              <a:rPr lang="ja-JP" altLang="en-US" sz="1200" dirty="0" smtClean="0">
                <a:latin typeface="游ゴシック Medium" panose="020B0500000000000000" pitchFamily="50" charset="-128"/>
                <a:ea typeface="游ゴシック Medium" panose="020B0500000000000000" pitchFamily="50" charset="-128"/>
              </a:rPr>
              <a:t>十分に確保できる</a:t>
            </a:r>
            <a:r>
              <a:rPr lang="ja-JP" altLang="en-US" sz="1200" dirty="0">
                <a:latin typeface="游ゴシック Medium" panose="020B0500000000000000" pitchFamily="50" charset="-128"/>
                <a:ea typeface="游ゴシック Medium" panose="020B0500000000000000" pitchFamily="50" charset="-128"/>
              </a:rPr>
              <a:t>と判断した</a:t>
            </a:r>
            <a:r>
              <a:rPr lang="ja-JP" altLang="en-US" sz="1200" dirty="0" smtClean="0">
                <a:latin typeface="游ゴシック Medium" panose="020B0500000000000000" pitchFamily="50" charset="-128"/>
                <a:ea typeface="游ゴシック Medium" panose="020B0500000000000000" pitchFamily="50" charset="-128"/>
              </a:rPr>
              <a:t>場合では、顧客同意のもとマスク</a:t>
            </a:r>
            <a:r>
              <a:rPr lang="ja-JP" altLang="en-US" sz="1200" dirty="0">
                <a:latin typeface="游ゴシック Medium" panose="020B0500000000000000" pitchFamily="50" charset="-128"/>
                <a:ea typeface="游ゴシック Medium" panose="020B0500000000000000" pitchFamily="50" charset="-128"/>
              </a:rPr>
              <a:t>を</a:t>
            </a:r>
            <a:r>
              <a:rPr lang="ja-JP" altLang="en-US" sz="1200" dirty="0" smtClean="0">
                <a:latin typeface="游ゴシック Medium" panose="020B0500000000000000" pitchFamily="50" charset="-128"/>
                <a:ea typeface="游ゴシック Medium" panose="020B0500000000000000" pitchFamily="50" charset="-128"/>
              </a:rPr>
              <a:t>外し「北海道</a:t>
            </a:r>
            <a:r>
              <a:rPr lang="ja-JP" altLang="en-US" sz="1200" dirty="0">
                <a:latin typeface="游ゴシック Medium" panose="020B0500000000000000" pitchFamily="50" charset="-128"/>
                <a:ea typeface="游ゴシック Medium" panose="020B0500000000000000" pitchFamily="50" charset="-128"/>
              </a:rPr>
              <a:t>の大自然</a:t>
            </a:r>
            <a:r>
              <a:rPr lang="ja-JP" altLang="en-US" sz="1200" dirty="0" smtClean="0">
                <a:latin typeface="游ゴシック Medium" panose="020B0500000000000000" pitchFamily="50" charset="-128"/>
                <a:ea typeface="游ゴシック Medium" panose="020B0500000000000000" pitchFamily="50" charset="-128"/>
              </a:rPr>
              <a:t>の澄みきった空気</a:t>
            </a:r>
            <a:r>
              <a:rPr lang="ja-JP" altLang="en-US" sz="1200" dirty="0">
                <a:latin typeface="游ゴシック Medium" panose="020B0500000000000000" pitchFamily="50" charset="-128"/>
                <a:ea typeface="游ゴシック Medium" panose="020B0500000000000000" pitchFamily="50" charset="-128"/>
              </a:rPr>
              <a:t>を満喫して</a:t>
            </a:r>
            <a:r>
              <a:rPr lang="ja-JP" altLang="en-US" sz="1200" dirty="0" smtClean="0">
                <a:latin typeface="游ゴシック Medium" panose="020B0500000000000000" pitchFamily="50" charset="-128"/>
                <a:ea typeface="游ゴシック Medium" panose="020B0500000000000000" pitchFamily="50" charset="-128"/>
              </a:rPr>
              <a:t>いただきます」</a:t>
            </a:r>
            <a:endParaRPr kumimoji="1" lang="ja-JP" altLang="en-US" sz="1200" dirty="0">
              <a:latin typeface="游ゴシック Medium" panose="020B0500000000000000" pitchFamily="50" charset="-128"/>
              <a:ea typeface="游ゴシック Medium" panose="020B0500000000000000" pitchFamily="50" charset="-128"/>
            </a:endParaRPr>
          </a:p>
        </p:txBody>
      </p:sp>
      <p:sp>
        <p:nvSpPr>
          <p:cNvPr id="15" name="テキスト ボックス 14"/>
          <p:cNvSpPr txBox="1"/>
          <p:nvPr/>
        </p:nvSpPr>
        <p:spPr>
          <a:xfrm>
            <a:off x="260648" y="5624170"/>
            <a:ext cx="6336704" cy="424732"/>
          </a:xfrm>
          <a:prstGeom prst="rect">
            <a:avLst/>
          </a:prstGeom>
          <a:noFill/>
        </p:spPr>
        <p:txBody>
          <a:bodyPr wrap="square" rtlCol="0">
            <a:spAutoFit/>
          </a:bodyPr>
          <a:lstStyle/>
          <a:p>
            <a:pPr>
              <a:lnSpc>
                <a:spcPct val="120000"/>
              </a:lnSpc>
            </a:pPr>
            <a:r>
              <a:rPr kumimoji="1" lang="ja-JP" altLang="en-US" b="1" dirty="0" smtClean="0">
                <a:solidFill>
                  <a:schemeClr val="accent6"/>
                </a:solidFill>
                <a:latin typeface="游ゴシック Medium" panose="020B0500000000000000" pitchFamily="50" charset="-128"/>
                <a:ea typeface="游ゴシック Medium" panose="020B0500000000000000" pitchFamily="50" charset="-128"/>
              </a:rPr>
              <a:t>● 換気・消毒・洗浄の徹底</a:t>
            </a:r>
            <a:endParaRPr kumimoji="1" lang="ja-JP" altLang="en-US" b="1" dirty="0">
              <a:solidFill>
                <a:schemeClr val="accent6"/>
              </a:solidFill>
              <a:latin typeface="游ゴシック Medium" panose="020B0500000000000000" pitchFamily="50" charset="-128"/>
              <a:ea typeface="游ゴシック Medium" panose="020B0500000000000000" pitchFamily="50" charset="-128"/>
            </a:endParaRPr>
          </a:p>
        </p:txBody>
      </p:sp>
      <p:sp>
        <p:nvSpPr>
          <p:cNvPr id="16" name="テキスト ボックス 15"/>
          <p:cNvSpPr txBox="1"/>
          <p:nvPr/>
        </p:nvSpPr>
        <p:spPr>
          <a:xfrm>
            <a:off x="260648" y="5964165"/>
            <a:ext cx="5112568" cy="757130"/>
          </a:xfrm>
          <a:prstGeom prst="rect">
            <a:avLst/>
          </a:prstGeom>
          <a:noFill/>
        </p:spPr>
        <p:txBody>
          <a:bodyPr wrap="square" rtlCol="0">
            <a:spAutoFit/>
          </a:bodyPr>
          <a:lstStyle/>
          <a:p>
            <a:pPr>
              <a:lnSpc>
                <a:spcPct val="120000"/>
              </a:lnSpc>
            </a:pPr>
            <a:r>
              <a:rPr lang="ja-JP" altLang="en-US" sz="1200" dirty="0">
                <a:latin typeface="游ゴシック Medium" panose="020B0500000000000000" pitchFamily="50" charset="-128"/>
                <a:ea typeface="游ゴシック Medium" panose="020B0500000000000000" pitchFamily="50" charset="-128"/>
              </a:rPr>
              <a:t>我々は</a:t>
            </a:r>
            <a:r>
              <a:rPr lang="ja-JP" altLang="en-US" sz="1200" dirty="0" smtClean="0">
                <a:latin typeface="游ゴシック Medium" panose="020B0500000000000000" pitchFamily="50" charset="-128"/>
                <a:ea typeface="游ゴシック Medium" panose="020B0500000000000000" pitchFamily="50" charset="-128"/>
              </a:rPr>
              <a:t>事務室やトイレなど、顧客</a:t>
            </a:r>
            <a:r>
              <a:rPr lang="ja-JP" altLang="en-US" sz="1200" dirty="0">
                <a:latin typeface="游ゴシック Medium" panose="020B0500000000000000" pitchFamily="50" charset="-128"/>
                <a:ea typeface="游ゴシック Medium" panose="020B0500000000000000" pitchFamily="50" charset="-128"/>
              </a:rPr>
              <a:t>が立ち入る施設内</a:t>
            </a:r>
            <a:r>
              <a:rPr lang="ja-JP" altLang="en-US" sz="1200" dirty="0" smtClean="0">
                <a:latin typeface="游ゴシック Medium" panose="020B0500000000000000" pitchFamily="50" charset="-128"/>
                <a:ea typeface="游ゴシック Medium" panose="020B0500000000000000" pitchFamily="50" charset="-128"/>
              </a:rPr>
              <a:t>の</a:t>
            </a:r>
            <a:r>
              <a:rPr lang="ja-JP" altLang="en-US" sz="1200" dirty="0">
                <a:latin typeface="游ゴシック Medium" panose="020B0500000000000000" pitchFamily="50" charset="-128"/>
                <a:ea typeface="游ゴシック Medium" panose="020B0500000000000000" pitchFamily="50" charset="-128"/>
              </a:rPr>
              <a:t>換気</a:t>
            </a:r>
            <a:r>
              <a:rPr lang="ja-JP" altLang="en-US" sz="1200" dirty="0" smtClean="0">
                <a:latin typeface="游ゴシック Medium" panose="020B0500000000000000" pitchFamily="50" charset="-128"/>
                <a:ea typeface="游ゴシック Medium" panose="020B0500000000000000" pitchFamily="50" charset="-128"/>
              </a:rPr>
              <a:t>および</a:t>
            </a:r>
            <a:r>
              <a:rPr lang="ja-JP" altLang="en-US" sz="1200" dirty="0">
                <a:latin typeface="游ゴシック Medium" panose="020B0500000000000000" pitchFamily="50" charset="-128"/>
                <a:ea typeface="游ゴシック Medium" panose="020B0500000000000000" pitchFamily="50" charset="-128"/>
              </a:rPr>
              <a:t>顧客</a:t>
            </a:r>
            <a:r>
              <a:rPr lang="ja-JP" altLang="en-US" sz="1200" dirty="0" smtClean="0">
                <a:latin typeface="游ゴシック Medium" panose="020B0500000000000000" pitchFamily="50" charset="-128"/>
                <a:ea typeface="游ゴシック Medium" panose="020B0500000000000000" pitchFamily="50" charset="-128"/>
              </a:rPr>
              <a:t>送迎車両の</a:t>
            </a:r>
            <a:r>
              <a:rPr lang="ja-JP" altLang="en-US" sz="1200" dirty="0">
                <a:latin typeface="游ゴシック Medium" panose="020B0500000000000000" pitchFamily="50" charset="-128"/>
                <a:ea typeface="游ゴシック Medium" panose="020B0500000000000000" pitchFamily="50" charset="-128"/>
              </a:rPr>
              <a:t>換気</a:t>
            </a:r>
            <a:r>
              <a:rPr lang="ja-JP" altLang="en-US" sz="1200" dirty="0" smtClean="0">
                <a:latin typeface="游ゴシック Medium" panose="020B0500000000000000" pitchFamily="50" charset="-128"/>
                <a:ea typeface="游ゴシック Medium" panose="020B0500000000000000" pitchFamily="50" charset="-128"/>
              </a:rPr>
              <a:t>も</a:t>
            </a:r>
            <a:r>
              <a:rPr lang="ja-JP" altLang="en-US" sz="1200" dirty="0">
                <a:latin typeface="游ゴシック Medium" panose="020B0500000000000000" pitchFamily="50" charset="-128"/>
                <a:ea typeface="游ゴシック Medium" panose="020B0500000000000000" pitchFamily="50" charset="-128"/>
              </a:rPr>
              <a:t>こまめに</a:t>
            </a:r>
            <a:r>
              <a:rPr lang="ja-JP" altLang="en-US" sz="1200" dirty="0" smtClean="0">
                <a:latin typeface="游ゴシック Medium" panose="020B0500000000000000" pitchFamily="50" charset="-128"/>
                <a:ea typeface="游ゴシック Medium" panose="020B0500000000000000" pitchFamily="50" charset="-128"/>
              </a:rPr>
              <a:t>行います。顧客</a:t>
            </a:r>
            <a:r>
              <a:rPr lang="ja-JP" altLang="en-US" sz="1200" dirty="0">
                <a:latin typeface="游ゴシック Medium" panose="020B0500000000000000" pitchFamily="50" charset="-128"/>
                <a:ea typeface="游ゴシック Medium" panose="020B0500000000000000" pitchFamily="50" charset="-128"/>
              </a:rPr>
              <a:t>が触れる可能性がある</a:t>
            </a:r>
            <a:r>
              <a:rPr lang="ja-JP" altLang="en-US" sz="1200" dirty="0" smtClean="0">
                <a:latin typeface="游ゴシック Medium" panose="020B0500000000000000" pitchFamily="50" charset="-128"/>
                <a:ea typeface="游ゴシック Medium" panose="020B0500000000000000" pitchFamily="50" charset="-128"/>
              </a:rPr>
              <a:t>箇所や道具類</a:t>
            </a:r>
            <a:r>
              <a:rPr lang="ja-JP" altLang="en-US" sz="1200" dirty="0">
                <a:latin typeface="游ゴシック Medium" panose="020B0500000000000000" pitchFamily="50" charset="-128"/>
                <a:ea typeface="游ゴシック Medium" panose="020B0500000000000000" pitchFamily="50" charset="-128"/>
              </a:rPr>
              <a:t>は、使用前使用後の消毒・洗浄を</a:t>
            </a:r>
            <a:r>
              <a:rPr lang="ja-JP" altLang="en-US" sz="1200" dirty="0" smtClean="0">
                <a:latin typeface="游ゴシック Medium" panose="020B0500000000000000" pitchFamily="50" charset="-128"/>
                <a:ea typeface="游ゴシック Medium" panose="020B0500000000000000" pitchFamily="50" charset="-128"/>
              </a:rPr>
              <a:t>徹底します。</a:t>
            </a:r>
            <a:endParaRPr lang="ja-JP" altLang="en-US" sz="1200" dirty="0">
              <a:latin typeface="游ゴシック Medium" panose="020B0500000000000000" pitchFamily="50" charset="-128"/>
              <a:ea typeface="游ゴシック Medium" panose="020B0500000000000000" pitchFamily="50" charset="-128"/>
            </a:endParaRPr>
          </a:p>
        </p:txBody>
      </p:sp>
      <p:sp>
        <p:nvSpPr>
          <p:cNvPr id="17" name="テキスト ボックス 16"/>
          <p:cNvSpPr txBox="1"/>
          <p:nvPr/>
        </p:nvSpPr>
        <p:spPr>
          <a:xfrm>
            <a:off x="260648" y="6787243"/>
            <a:ext cx="6336704" cy="424732"/>
          </a:xfrm>
          <a:prstGeom prst="rect">
            <a:avLst/>
          </a:prstGeom>
          <a:noFill/>
        </p:spPr>
        <p:txBody>
          <a:bodyPr wrap="square" rtlCol="0">
            <a:spAutoFit/>
          </a:bodyPr>
          <a:lstStyle/>
          <a:p>
            <a:pPr>
              <a:lnSpc>
                <a:spcPct val="120000"/>
              </a:lnSpc>
            </a:pPr>
            <a:r>
              <a:rPr kumimoji="1" lang="ja-JP" altLang="en-US" b="1" dirty="0" smtClean="0">
                <a:solidFill>
                  <a:schemeClr val="accent6"/>
                </a:solidFill>
                <a:latin typeface="游ゴシック Medium" panose="020B0500000000000000" pitchFamily="50" charset="-128"/>
                <a:ea typeface="游ゴシック Medium" panose="020B0500000000000000" pitchFamily="50" charset="-128"/>
              </a:rPr>
              <a:t>● 北海道らしい旅のスタイルの定着促進</a:t>
            </a:r>
            <a:endParaRPr kumimoji="1" lang="ja-JP" altLang="en-US" b="1" dirty="0">
              <a:solidFill>
                <a:schemeClr val="accent6"/>
              </a:solidFill>
              <a:latin typeface="游ゴシック Medium" panose="020B0500000000000000" pitchFamily="50" charset="-128"/>
              <a:ea typeface="游ゴシック Medium" panose="020B0500000000000000" pitchFamily="50" charset="-128"/>
            </a:endParaRPr>
          </a:p>
        </p:txBody>
      </p:sp>
      <p:sp>
        <p:nvSpPr>
          <p:cNvPr id="18" name="テキスト ボックス 17"/>
          <p:cNvSpPr txBox="1"/>
          <p:nvPr/>
        </p:nvSpPr>
        <p:spPr>
          <a:xfrm>
            <a:off x="260648" y="7127238"/>
            <a:ext cx="5112568" cy="757130"/>
          </a:xfrm>
          <a:prstGeom prst="rect">
            <a:avLst/>
          </a:prstGeom>
          <a:noFill/>
        </p:spPr>
        <p:txBody>
          <a:bodyPr wrap="square" rtlCol="0">
            <a:spAutoFit/>
          </a:bodyPr>
          <a:lstStyle/>
          <a:p>
            <a:pPr>
              <a:lnSpc>
                <a:spcPct val="120000"/>
              </a:lnSpc>
            </a:pPr>
            <a:r>
              <a:rPr lang="ja-JP" altLang="en-US" sz="1200" dirty="0" smtClean="0">
                <a:latin typeface="游ゴシック Medium" panose="020B0500000000000000" pitchFamily="50" charset="-128"/>
                <a:ea typeface="游ゴシック Medium" panose="020B0500000000000000" pitchFamily="50" charset="-128"/>
              </a:rPr>
              <a:t>北海道の広い空の下で安心安全に楽しむことができるアウトドアアクティビティを北海道の強みと捉え、新型コロナウイルスに強い観光スタイルとして、さらなる定着を促進します。</a:t>
            </a:r>
            <a:endParaRPr lang="ja-JP" altLang="en-US" sz="1200" dirty="0">
              <a:latin typeface="游ゴシック Medium" panose="020B0500000000000000" pitchFamily="50" charset="-128"/>
              <a:ea typeface="游ゴシック Medium" panose="020B0500000000000000" pitchFamily="50" charset="-128"/>
            </a:endParaRPr>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453742" y="1809408"/>
            <a:ext cx="1140351" cy="113702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7"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445224" y="3029388"/>
            <a:ext cx="1150325" cy="113702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8" name="Picture 4"/>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465172" y="6705952"/>
            <a:ext cx="1153650" cy="114035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9" name="Picture 5"/>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465172" y="4249368"/>
            <a:ext cx="1130377" cy="114035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30" name="Picture 6"/>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5450005" y="5472673"/>
            <a:ext cx="1156974" cy="11503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9" name="図 18"/>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5508277" y="7918770"/>
            <a:ext cx="1067441" cy="970402"/>
          </a:xfrm>
          <a:prstGeom prst="rect">
            <a:avLst/>
          </a:prstGeom>
        </p:spPr>
      </p:pic>
      <p:sp>
        <p:nvSpPr>
          <p:cNvPr id="26" name="テキスト ボックス 25"/>
          <p:cNvSpPr txBox="1"/>
          <p:nvPr/>
        </p:nvSpPr>
        <p:spPr>
          <a:xfrm>
            <a:off x="1339415" y="8464440"/>
            <a:ext cx="4179171" cy="424732"/>
          </a:xfrm>
          <a:prstGeom prst="rect">
            <a:avLst/>
          </a:prstGeom>
          <a:noFill/>
        </p:spPr>
        <p:txBody>
          <a:bodyPr wrap="square" rtlCol="0">
            <a:spAutoFit/>
          </a:bodyPr>
          <a:lstStyle/>
          <a:p>
            <a:pPr algn="ctr">
              <a:lnSpc>
                <a:spcPct val="120000"/>
              </a:lnSpc>
            </a:pPr>
            <a:r>
              <a:rPr lang="ja-JP" altLang="en-US" dirty="0" smtClean="0">
                <a:latin typeface="HGS明朝B" panose="02020800000000000000" pitchFamily="18" charset="-128"/>
                <a:ea typeface="HGS明朝B" panose="02020800000000000000" pitchFamily="18" charset="-128"/>
              </a:rPr>
              <a:t>○○ここに事業者名を入れる○○</a:t>
            </a:r>
            <a:endParaRPr lang="ja-JP" altLang="en-US" dirty="0">
              <a:latin typeface="HGS明朝B" panose="02020800000000000000" pitchFamily="18" charset="-128"/>
              <a:ea typeface="HGS明朝B" panose="02020800000000000000" pitchFamily="18" charset="-128"/>
            </a:endParaRPr>
          </a:p>
        </p:txBody>
      </p:sp>
      <p:pic>
        <p:nvPicPr>
          <p:cNvPr id="2" name="Picture 2"/>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132857" y="8172400"/>
            <a:ext cx="2592288" cy="25159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041088671"/>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65</TotalTime>
  <Words>310</Words>
  <Application>Microsoft Office PowerPoint</Application>
  <PresentationFormat>画面に合わせる (4:3)</PresentationFormat>
  <Paragraphs>15</Paragraphs>
  <Slides>1</Slides>
  <Notes>0</Notes>
  <HiddenSlides>0</HiddenSlides>
  <MMClips>0</MMClips>
  <ScaleCrop>false</ScaleCrop>
  <HeadingPairs>
    <vt:vector size="4" baseType="variant">
      <vt:variant>
        <vt:lpstr>テーマ</vt:lpstr>
      </vt:variant>
      <vt:variant>
        <vt:i4>1</vt:i4>
      </vt:variant>
      <vt:variant>
        <vt:lpstr>スライド タイトル</vt:lpstr>
      </vt:variant>
      <vt:variant>
        <vt:i4>1</vt:i4>
      </vt:variant>
    </vt:vector>
  </HeadingPairs>
  <TitlesOfParts>
    <vt:vector size="2" baseType="lpstr">
      <vt:lpstr>Office テーマ</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林 純也</dc:creator>
  <cp:lastModifiedBy>電通</cp:lastModifiedBy>
  <cp:revision>13</cp:revision>
  <dcterms:created xsi:type="dcterms:W3CDTF">2020-05-29T06:39:55Z</dcterms:created>
  <dcterms:modified xsi:type="dcterms:W3CDTF">2020-06-13T09:08:59Z</dcterms:modified>
</cp:coreProperties>
</file>